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2" r:id="rId2"/>
    <p:sldMasterId id="2147483672" r:id="rId3"/>
    <p:sldMasterId id="2147483683" r:id="rId4"/>
    <p:sldMasterId id="2147483707" r:id="rId5"/>
  </p:sldMasterIdLst>
  <p:notesMasterIdLst>
    <p:notesMasterId r:id="rId28"/>
  </p:notesMasterIdLst>
  <p:sldIdLst>
    <p:sldId id="256" r:id="rId6"/>
    <p:sldId id="554" r:id="rId7"/>
    <p:sldId id="556" r:id="rId8"/>
    <p:sldId id="555" r:id="rId9"/>
    <p:sldId id="552" r:id="rId10"/>
    <p:sldId id="553" r:id="rId11"/>
    <p:sldId id="512" r:id="rId12"/>
    <p:sldId id="513" r:id="rId13"/>
    <p:sldId id="558" r:id="rId14"/>
    <p:sldId id="560" r:id="rId15"/>
    <p:sldId id="557" r:id="rId16"/>
    <p:sldId id="559" r:id="rId17"/>
    <p:sldId id="561" r:id="rId18"/>
    <p:sldId id="562" r:id="rId19"/>
    <p:sldId id="563" r:id="rId20"/>
    <p:sldId id="564" r:id="rId21"/>
    <p:sldId id="392" r:id="rId22"/>
    <p:sldId id="398" r:id="rId23"/>
    <p:sldId id="269" r:id="rId24"/>
    <p:sldId id="507" r:id="rId25"/>
    <p:sldId id="565" r:id="rId26"/>
    <p:sldId id="271" r:id="rId27"/>
  </p:sldIdLst>
  <p:sldSz cx="12192000" cy="6858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7"/>
    <p:restoredTop sz="85369"/>
  </p:normalViewPr>
  <p:slideViewPr>
    <p:cSldViewPr snapToGrid="0" snapToObjects="1">
      <p:cViewPr varScale="1">
        <p:scale>
          <a:sx n="110" d="100"/>
          <a:sy n="110" d="100"/>
        </p:scale>
        <p:origin x="10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946A1-0554-964E-A1BC-B8DF638CFAB4}" type="datetimeFigureOut">
              <a:rPr lang="en-US" smtClean="0"/>
              <a:t>3/15/24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C2BE4-0860-7E45-A566-9727F9D1C2C4}" type="slidenum">
              <a:rPr lang="en-US" smtClean="0"/>
              <a:t>‹#›</a:t>
            </a:fld>
            <a:endParaRPr lang="en-US" dirty="0"/>
          </a:p>
        </p:txBody>
      </p:sp>
    </p:spTree>
    <p:extLst>
      <p:ext uri="{BB962C8B-B14F-4D97-AF65-F5344CB8AC3E}">
        <p14:creationId xmlns:p14="http://schemas.microsoft.com/office/powerpoint/2010/main" val="3028237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C2BE4-0860-7E45-A566-9727F9D1C2C4}" type="slidenum">
              <a:rPr lang="en-US" smtClean="0"/>
              <a:t>1</a:t>
            </a:fld>
            <a:endParaRPr lang="en-US" dirty="0"/>
          </a:p>
        </p:txBody>
      </p:sp>
    </p:spTree>
    <p:extLst>
      <p:ext uri="{BB962C8B-B14F-4D97-AF65-F5344CB8AC3E}">
        <p14:creationId xmlns:p14="http://schemas.microsoft.com/office/powerpoint/2010/main" val="88817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CC2BE4-0860-7E45-A566-9727F9D1C2C4}" type="slidenum">
              <a:rPr lang="en-US" smtClean="0"/>
              <a:t>4</a:t>
            </a:fld>
            <a:endParaRPr lang="en-US" dirty="0"/>
          </a:p>
        </p:txBody>
      </p:sp>
    </p:spTree>
    <p:extLst>
      <p:ext uri="{BB962C8B-B14F-4D97-AF65-F5344CB8AC3E}">
        <p14:creationId xmlns:p14="http://schemas.microsoft.com/office/powerpoint/2010/main" val="379493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Part of the reason that the electricity decarbonization target is earlier than the full economy target is that electricity is further along the decarbonization path</a:t>
            </a:r>
          </a:p>
          <a:p>
            <a:pPr marL="171450" indent="-171450">
              <a:buFont typeface="Arial" panose="020B0604020202020204" pitchFamily="34" charset="0"/>
              <a:buChar char="•"/>
            </a:pPr>
            <a:r>
              <a:rPr lang="en-US" dirty="0"/>
              <a:t>For transportation, which accounts for 27% of US energy consumption and now creates more greenhouse gas emissions than the electricity sector, we’re still about 90% dependent on oil, with a little bit of natural gas and some ethanol</a:t>
            </a:r>
          </a:p>
          <a:p>
            <a:pPr marL="171450" indent="-171450">
              <a:buFont typeface="Arial" panose="020B0604020202020204" pitchFamily="34" charset="0"/>
              <a:buChar char="•"/>
            </a:pPr>
            <a:r>
              <a:rPr lang="en-US" dirty="0"/>
              <a:t>Only 3% of transportation energy needs are met by other resources – which includes electricity</a:t>
            </a:r>
          </a:p>
          <a:p>
            <a:pPr marL="171450" indent="-171450">
              <a:buFont typeface="Arial" panose="020B0604020202020204" pitchFamily="34" charset="0"/>
              <a:buChar char="•"/>
            </a:pPr>
            <a:r>
              <a:rPr lang="en-US" dirty="0"/>
              <a:t>Hitting a 2050 decarbonization target means basically entirely overhauling the transportation sector – which is why it’s so important that states are starting to realize that oil vehicle sales will need to be phased out. </a:t>
            </a:r>
          </a:p>
          <a:p>
            <a:pPr marL="171450" indent="-171450">
              <a:buFont typeface="Arial" panose="020B0604020202020204" pitchFamily="34" charset="0"/>
              <a:buChar char="•"/>
            </a:pPr>
            <a:r>
              <a:rPr lang="en-US" dirty="0"/>
              <a:t>How many of you have driven cars older than 10 years? (pause)</a:t>
            </a:r>
          </a:p>
          <a:p>
            <a:pPr marL="171450" indent="-171450">
              <a:buFont typeface="Arial" panose="020B0604020202020204" pitchFamily="34" charset="0"/>
              <a:buChar char="•"/>
            </a:pPr>
            <a:r>
              <a:rPr lang="en-US" dirty="0"/>
              <a:t>Even my electric car is almost 10 years old – so you can see why it might be a problem if we’re still selling new cars that depend on oil by 2040, or even 2030</a:t>
            </a:r>
          </a:p>
          <a:p>
            <a:pPr marL="171450" indent="-171450">
              <a:buFont typeface="Arial" panose="020B0604020202020204" pitchFamily="34" charset="0"/>
              <a:buChar char="•"/>
            </a:pPr>
            <a:r>
              <a:rPr lang="en-US" dirty="0"/>
              <a:t>Some of these issues are harder for other forms of transportation, like air travel – but there are fewer individual actors involved</a:t>
            </a:r>
          </a:p>
          <a:p>
            <a:pPr marL="171450" indent="-171450">
              <a:buFont typeface="Arial" panose="020B0604020202020204" pitchFamily="34" charset="0"/>
              <a:buChar char="•"/>
            </a:pPr>
            <a:r>
              <a:rPr lang="en-US" dirty="0"/>
              <a:t>This transition will be a major overhaul, which again means we have some incredible opportunities to think about what we want these systems to look like. More trains? More public transit? Denser cities?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BB454-362D-4444-AA3B-19BAF9708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956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Home heating is another really big way we use fossil fuels, and it’s especially important to the transition for a couple of reasons</a:t>
            </a:r>
          </a:p>
          <a:p>
            <a:pPr marL="171450" indent="-171450">
              <a:buFont typeface="Arial" panose="020B0604020202020204" pitchFamily="34" charset="0"/>
              <a:buChar char="•"/>
            </a:pPr>
            <a:r>
              <a:rPr lang="en-US" dirty="0"/>
              <a:t>Especially in cold places, not having heat means people can die</a:t>
            </a:r>
          </a:p>
          <a:p>
            <a:pPr marL="171450" indent="-171450">
              <a:buFont typeface="Arial" panose="020B0604020202020204" pitchFamily="34" charset="0"/>
              <a:buChar char="•"/>
            </a:pPr>
            <a:r>
              <a:rPr lang="en-US" dirty="0"/>
              <a:t>And, heating demands can be enormous – you might notice on this map of primary home heating fuel that the purples and reds – fossil fuels -- are common in cold places. That’s because the amount of energy it takes to heat from very cold conditions is extremely large, so it’s historically been much more cost effective to use fossil fuels directly rather than electricity that’s mostly fossil fuel derived, which involves a lot of losses</a:t>
            </a:r>
          </a:p>
          <a:p>
            <a:pPr marL="171450" indent="-171450">
              <a:buFont typeface="Arial" panose="020B0604020202020204" pitchFamily="34" charset="0"/>
              <a:buChar char="•"/>
            </a:pPr>
            <a:r>
              <a:rPr lang="en-US" dirty="0"/>
              <a:t>Under decarbonization, we expect most home heating will electrify. The good news is modern technologies like heat pumps are much more efficient than the more common resistance heating – think about it like you’re using a toaster to heat the home – but the demand is still huge. Heat pumps do both heating and air conditioning, and air conditioning demand already basically determines how big the grid is. Heating, even with efficient devices, can use way more energy because of the much bigger temperature differences – you might be heating from 10 degrees to 60 degrees, versus cooling from 100 degrees to 70 degrees</a:t>
            </a:r>
          </a:p>
          <a:p>
            <a:pPr marL="171450" indent="-171450">
              <a:buFont typeface="Arial" panose="020B0604020202020204" pitchFamily="34" charset="0"/>
              <a:buChar char="•"/>
            </a:pPr>
            <a:r>
              <a:rPr lang="en-US" dirty="0"/>
              <a:t>That means home heating is likely to be a major driver of how big the electricity grid needs to be, and it’s also a huge safety consideration and a transition process that happens inside people’s homes, so we need to get it right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BB454-362D-4444-AA3B-19BAF9708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58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A79D2-3939-7947-99EA-EE65A696E5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818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4461" y="3793068"/>
            <a:ext cx="6795913"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Helvetica" pitchFamily="2" charset="0"/>
                <a:ea typeface="Helvetica"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4024462" y="333633"/>
            <a:ext cx="6795913" cy="3459435"/>
          </a:xfrm>
          <a:prstGeom prst="rect">
            <a:avLst/>
          </a:prstGeom>
        </p:spPr>
        <p:txBody>
          <a:bodyPr anchor="b" anchorCtr="0">
            <a:normAutofit/>
          </a:bodyPr>
          <a:lstStyle>
            <a:lvl1pPr algn="l">
              <a:lnSpc>
                <a:spcPts val="4800"/>
              </a:lnSpc>
              <a:defRPr sz="4200" b="1" cap="none" spc="0" baseline="0">
                <a:solidFill>
                  <a:srgbClr val="A7934B"/>
                </a:solidFill>
                <a:latin typeface="Helvetica" pitchFamily="2" charset="0"/>
                <a:ea typeface="Helvetica" pitchFamily="2" charset="0"/>
                <a:cs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1658650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88742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211073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63360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951833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7"/>
            <a:ext cx="5617633"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7"/>
            <a:ext cx="5638800"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611385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6916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677390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591357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462445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66032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449594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101318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a:xfrm>
            <a:off x="9234055" y="6576005"/>
            <a:ext cx="2743200" cy="365125"/>
          </a:xfrm>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700564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456072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7"/>
            <a:ext cx="5617633"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7"/>
            <a:ext cx="5638800"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235397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232432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17497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468286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922639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808198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543473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5711909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084C5-CE13-40EA-89EB-6F723A88E6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AB27FC-078D-42C3-BC82-7595D842A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0430F-FBCF-4722-A1A8-9C8A84400765}"/>
              </a:ext>
            </a:extLst>
          </p:cNvPr>
          <p:cNvSpPr>
            <a:spLocks noGrp="1"/>
          </p:cNvSpPr>
          <p:nvPr>
            <p:ph type="dt" sz="half" idx="10"/>
          </p:nvPr>
        </p:nvSpPr>
        <p:spPr/>
        <p:txBody>
          <a:bodyPr/>
          <a:lstStyle/>
          <a:p>
            <a:fld id="{0D4F8878-0205-4B11-A58F-2A18193F4E25}" type="datetimeFigureOut">
              <a:rPr lang="en-US" smtClean="0"/>
              <a:t>3/15/24</a:t>
            </a:fld>
            <a:endParaRPr lang="en-US" dirty="0"/>
          </a:p>
        </p:txBody>
      </p:sp>
      <p:sp>
        <p:nvSpPr>
          <p:cNvPr id="5" name="Footer Placeholder 4">
            <a:extLst>
              <a:ext uri="{FF2B5EF4-FFF2-40B4-BE49-F238E27FC236}">
                <a16:creationId xmlns:a16="http://schemas.microsoft.com/office/drawing/2014/main" id="{1C5FBB32-DBDE-41E9-82CD-CF381BEB79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1DE39A-37CF-4C4A-8F5B-AAE1EA3C8060}"/>
              </a:ext>
            </a:extLst>
          </p:cNvPr>
          <p:cNvSpPr>
            <a:spLocks noGrp="1"/>
          </p:cNvSpPr>
          <p:nvPr>
            <p:ph type="sldNum" sz="quarter" idx="12"/>
          </p:nvPr>
        </p:nvSpPr>
        <p:spPr/>
        <p:txBody>
          <a:bodyPr/>
          <a:lstStyle/>
          <a:p>
            <a:fld id="{4549F7A7-254B-442A-9166-7664D36918C2}" type="slidenum">
              <a:rPr lang="en-US" smtClean="0"/>
              <a:t>‹#›</a:t>
            </a:fld>
            <a:endParaRPr lang="en-US" dirty="0"/>
          </a:p>
        </p:txBody>
      </p:sp>
    </p:spTree>
    <p:extLst>
      <p:ext uri="{BB962C8B-B14F-4D97-AF65-F5344CB8AC3E}">
        <p14:creationId xmlns:p14="http://schemas.microsoft.com/office/powerpoint/2010/main" val="616521439"/>
      </p:ext>
    </p:extLst>
  </p:cSld>
  <p:clrMapOvr>
    <a:masterClrMapping/>
  </p:clrMapOvr>
  <mc:AlternateContent xmlns:mc="http://schemas.openxmlformats.org/markup-compatibility/2006" xmlns:p14="http://schemas.microsoft.com/office/powerpoint/2010/main">
    <mc:Choice Requires="p14">
      <p:transition p14:dur="10" advClick="0" advTm="27250"/>
    </mc:Choice>
    <mc:Fallback xmlns="">
      <p:transition advClick="0" advTm="2725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57600" y="1981200"/>
            <a:ext cx="8229600" cy="1447800"/>
          </a:xfrm>
        </p:spPr>
        <p:txBody>
          <a:bodyPr>
            <a:noAutofit/>
          </a:bodyPr>
          <a:lstStyle>
            <a:lvl1pPr algn="l">
              <a:defRPr sz="4800">
                <a:solidFill>
                  <a:srgbClr val="B29142"/>
                </a:solidFill>
              </a:defRPr>
            </a:lvl1p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3657600" y="3505202"/>
            <a:ext cx="8229600" cy="1219199"/>
          </a:xfrm>
        </p:spPr>
        <p:txBody>
          <a:bodyPr>
            <a:normAutofit/>
          </a:bodyPr>
          <a:lstStyle>
            <a:lvl1pPr marL="0" indent="0" algn="l">
              <a:buNone/>
              <a:defRPr sz="2400">
                <a:solidFill>
                  <a:srgbClr val="0C223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578814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0" y="1066800"/>
            <a:ext cx="10160000" cy="808038"/>
          </a:xfrm>
        </p:spPr>
        <p:txBody>
          <a:bodyPr lIns="0"/>
          <a:lstStyle/>
          <a:p>
            <a:r>
              <a:rPr lang="en-US"/>
              <a:t>Click to edit Master title style</a:t>
            </a:r>
            <a:endParaRPr lang="en-US" dirty="0"/>
          </a:p>
        </p:txBody>
      </p:sp>
      <p:sp>
        <p:nvSpPr>
          <p:cNvPr id="3" name="Content Placeholder 2"/>
          <p:cNvSpPr>
            <a:spLocks noGrp="1"/>
          </p:cNvSpPr>
          <p:nvPr>
            <p:ph idx="1" hasCustomPrompt="1"/>
          </p:nvPr>
        </p:nvSpPr>
        <p:spPr>
          <a:xfrm>
            <a:off x="1016000" y="1981207"/>
            <a:ext cx="10261600" cy="4602163"/>
          </a:xfrm>
        </p:spPr>
        <p:txBody>
          <a:bodyPr l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913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8521" y="1828800"/>
            <a:ext cx="10363200" cy="2057400"/>
          </a:xfrm>
        </p:spPr>
        <p:txBody>
          <a:bodyPr lIns="0" anchor="t">
            <a:normAutofit/>
          </a:bodyPr>
          <a:lstStyle>
            <a:lvl1pPr algn="l">
              <a:defRPr sz="5400" b="0" i="0" cap="none">
                <a:latin typeface="Georgia"/>
                <a:cs typeface="Georgia"/>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117600" y="1295400"/>
            <a:ext cx="9144000" cy="457200"/>
          </a:xfrm>
        </p:spPr>
        <p:txBody>
          <a:bodyPr lIns="0" anchor="t" anchorCtr="0"/>
          <a:lstStyle>
            <a:lvl1pPr marL="0" indent="0">
              <a:buNone/>
              <a:defRPr sz="2000">
                <a:solidFill>
                  <a:srgbClr val="002B5C"/>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432173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5" y="838200"/>
            <a:ext cx="10566399" cy="609600"/>
          </a:xfrm>
        </p:spPr>
        <p:txBody>
          <a:bodyPr lIns="0" anchor="t" anchorCtr="0"/>
          <a:lstStyle/>
          <a:p>
            <a:r>
              <a:rPr lang="en-US"/>
              <a:t>Click to edit Master title style</a:t>
            </a:r>
            <a:endParaRPr lang="en-US" dirty="0"/>
          </a:p>
        </p:txBody>
      </p:sp>
      <p:sp>
        <p:nvSpPr>
          <p:cNvPr id="3" name="Content Placeholder 2"/>
          <p:cNvSpPr>
            <a:spLocks noGrp="1"/>
          </p:cNvSpPr>
          <p:nvPr>
            <p:ph sz="half" idx="1" hasCustomPrompt="1"/>
          </p:nvPr>
        </p:nvSpPr>
        <p:spPr>
          <a:xfrm>
            <a:off x="1016000" y="1600206"/>
            <a:ext cx="5181600" cy="4525963"/>
          </a:xfrm>
        </p:spPr>
        <p:txBody>
          <a:bodyPr l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600091" y="1600206"/>
            <a:ext cx="4982308" cy="4525963"/>
          </a:xfrm>
        </p:spPr>
        <p:txBody>
          <a:bodyPr lIns="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10798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0" y="792162"/>
            <a:ext cx="10566400" cy="808038"/>
          </a:xfrm>
        </p:spPr>
        <p:txBody>
          <a:bodyPr lIns="0"/>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016000" y="1809750"/>
            <a:ext cx="5283200" cy="639762"/>
          </a:xfrm>
        </p:spPr>
        <p:txBody>
          <a:bodyPr lIns="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1016000" y="2514600"/>
            <a:ext cx="5283200" cy="3765550"/>
          </a:xfrm>
        </p:spPr>
        <p:txBody>
          <a:bodyPr l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599932" y="1809750"/>
            <a:ext cx="4982473" cy="639762"/>
          </a:xfrm>
        </p:spPr>
        <p:txBody>
          <a:bodyPr lIns="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599932" y="2514600"/>
            <a:ext cx="4982473" cy="3765550"/>
          </a:xfrm>
        </p:spPr>
        <p:txBody>
          <a:bodyPr lIns="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189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3" y="1352550"/>
            <a:ext cx="3604684" cy="552450"/>
          </a:xfrm>
        </p:spPr>
        <p:txBody>
          <a:bodyPr lIns="0" anchor="t" anchorCtr="0"/>
          <a:lstStyle>
            <a:lvl1pPr algn="l">
              <a:defRPr sz="2000" b="1"/>
            </a:lvl1pPr>
          </a:lstStyle>
          <a:p>
            <a:r>
              <a:rPr lang="en-US"/>
              <a:t>Click to edit Master title style</a:t>
            </a:r>
            <a:endParaRPr lang="en-US" dirty="0"/>
          </a:p>
        </p:txBody>
      </p:sp>
      <p:sp>
        <p:nvSpPr>
          <p:cNvPr id="3" name="Content Placeholder 2"/>
          <p:cNvSpPr>
            <a:spLocks noGrp="1"/>
          </p:cNvSpPr>
          <p:nvPr>
            <p:ph idx="1" hasCustomPrompt="1"/>
          </p:nvPr>
        </p:nvSpPr>
        <p:spPr>
          <a:xfrm>
            <a:off x="4775200" y="1352552"/>
            <a:ext cx="6807200" cy="4773613"/>
          </a:xfrm>
        </p:spPr>
        <p:txBody>
          <a:bodyPr lIns="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1016003" y="2057405"/>
            <a:ext cx="3604684" cy="4068763"/>
          </a:xfrm>
        </p:spPr>
        <p:txBody>
          <a:bodyPr lIns="0"/>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7355260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7600" y="1151334"/>
            <a:ext cx="2540000" cy="829866"/>
          </a:xfrm>
        </p:spPr>
        <p:txBody>
          <a:bodyPr lIns="0" anchor="b">
            <a:normAutofit/>
          </a:bodyPr>
          <a:lstStyle>
            <a:lvl1pPr algn="l">
              <a:defRPr sz="1800" b="1"/>
            </a:lvl1pPr>
          </a:lstStyle>
          <a:p>
            <a:r>
              <a:rPr lang="en-US"/>
              <a:t>Click to edit Master title style</a:t>
            </a:r>
            <a:endParaRPr lang="en-US" dirty="0"/>
          </a:p>
        </p:txBody>
      </p:sp>
      <p:sp>
        <p:nvSpPr>
          <p:cNvPr id="3" name="Picture Placeholder 2"/>
          <p:cNvSpPr>
            <a:spLocks noGrp="1"/>
          </p:cNvSpPr>
          <p:nvPr>
            <p:ph type="pic" idx="1"/>
          </p:nvPr>
        </p:nvSpPr>
        <p:spPr>
          <a:xfrm>
            <a:off x="3860800" y="1128142"/>
            <a:ext cx="7721600" cy="5262717"/>
          </a:xfrm>
        </p:spPr>
        <p:txBody>
          <a:bodyPr lIns="0"/>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117600" y="2133606"/>
            <a:ext cx="2540000" cy="4257261"/>
          </a:xfrm>
        </p:spPr>
        <p:txBody>
          <a:bodyPr lIns="0">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5533262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0" y="3276600"/>
            <a:ext cx="7924800" cy="808038"/>
          </a:xfrm>
        </p:spPr>
        <p:txBody>
          <a:bodyPr lIns="0"/>
          <a:lstStyle/>
          <a:p>
            <a:r>
              <a:rPr lang="en-US"/>
              <a:t>Click to edit Master title style</a:t>
            </a:r>
            <a:endParaRPr lang="en-US" dirty="0"/>
          </a:p>
        </p:txBody>
      </p:sp>
    </p:spTree>
    <p:extLst>
      <p:ext uri="{BB962C8B-B14F-4D97-AF65-F5344CB8AC3E}">
        <p14:creationId xmlns:p14="http://schemas.microsoft.com/office/powerpoint/2010/main" val="2466924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18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961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265178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2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072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7"/>
            <a:ext cx="5617633"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7"/>
            <a:ext cx="5638800" cy="4111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dirty="0"/>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14943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3846730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509081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425256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3/15/24</a:t>
            </a:fld>
            <a:endParaRPr lang="en-US" dirty="0"/>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11297297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1.jpg"/><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oleObject" Target="../embeddings/oleObject2.bin"/><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ags" Target="../tags/tag3.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oleObject" Target="../embeddings/oleObject3.bin"/><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5.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ags" Target="../tags/tag4.xml"/><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ags" Target="../tags/tag5.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5" Type="http://schemas.openxmlformats.org/officeDocument/2006/relationships/image" Target="../media/image7.emf"/><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oleObject" Target="../embeddings/oleObject4.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ags" Target="../tags/tag6.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6" Type="http://schemas.openxmlformats.org/officeDocument/2006/relationships/image" Target="../media/image2.emf"/><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oleObject" Target="../embeddings/oleObject1.bin"/><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9CD7FD-52B5-8A48-9DB8-06A4E8C0B990}"/>
              </a:ext>
            </a:extLst>
          </p:cNvPr>
          <p:cNvGraphicFramePr>
            <a:graphicFrameLocks noChangeAspect="1"/>
          </p:cNvGraphicFramePr>
          <p:nvPr userDrawn="1">
            <p:custDataLst>
              <p:tags r:id="rId4"/>
            </p:custDataLst>
            <p:extLst>
              <p:ext uri="{D42A27DB-BD31-4B8C-83A1-F6EECF244321}">
                <p14:modId xmlns:p14="http://schemas.microsoft.com/office/powerpoint/2010/main" val="22288761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6" imgW="7772400" imgH="10058400" progId="TCLayout.ActiveDocument.1">
                  <p:embed/>
                </p:oleObj>
              </mc:Choice>
              <mc:Fallback>
                <p:oleObj name="think-cell Slide" r:id="rId6" imgW="7772400" imgH="10058400" progId="TCLayout.ActiveDocument.1">
                  <p:embed/>
                  <p:pic>
                    <p:nvPicPr>
                      <p:cNvPr id="0" name=""/>
                      <p:cNvPicPr/>
                      <p:nvPr/>
                    </p:nvPicPr>
                    <p:blipFill>
                      <a:blip r:embed="rId7"/>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2617949604"/>
      </p:ext>
    </p:extLst>
  </p:cSld>
  <p:clrMap bg1="lt1" tx1="dk1" bg2="lt2" tx2="dk2" accent1="accent1" accent2="accent2" accent3="accent3" accent4="accent4" accent5="accent5" accent6="accent6" hlink="hlink" folHlink="folHlink"/>
  <p:sldLayoutIdLst>
    <p:sldLayoutId id="2147483661" r:id="rId1"/>
    <p:sldLayoutId id="2147483706" r:id="rId2"/>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155CAE3A-FA3D-454C-B547-E5B694968FFB}"/>
              </a:ext>
            </a:extLst>
          </p:cNvPr>
          <p:cNvGraphicFramePr>
            <a:graphicFrameLocks noChangeAspect="1"/>
          </p:cNvGraphicFramePr>
          <p:nvPr userDrawn="1">
            <p:custDataLst>
              <p:tags r:id="rId11"/>
            </p:custDataLst>
            <p:extLst>
              <p:ext uri="{D42A27DB-BD31-4B8C-83A1-F6EECF244321}">
                <p14:modId xmlns:p14="http://schemas.microsoft.com/office/powerpoint/2010/main" val="423367069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3" imgW="7772400" imgH="10058400" progId="TCLayout.ActiveDocument.1">
                  <p:embed/>
                </p:oleObj>
              </mc:Choice>
              <mc:Fallback>
                <p:oleObj name="think-cell Slide" r:id="rId13" imgW="7772400" imgH="10058400" progId="TCLayout.ActiveDocument.1">
                  <p:embed/>
                  <p:pic>
                    <p:nvPicPr>
                      <p:cNvPr id="0" name=""/>
                      <p:cNvPicPr/>
                      <p:nvPr/>
                    </p:nvPicPr>
                    <p:blipFill>
                      <a:blip r:embed="rId14"/>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4"/>
            <a:ext cx="11430000" cy="45963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811839"/>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pitchFamily="2" charset="0"/>
              </a:defRPr>
            </a:lvl1pPr>
          </a:lstStyle>
          <a:p>
            <a:fld id="{016554A5-B4DD-7045-B047-B7DA6D1E70A4}" type="datetimeFigureOut">
              <a:rPr lang="en-US" smtClean="0"/>
              <a:pPr/>
              <a:t>3/15/24</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811839"/>
            <a:ext cx="5941647"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811839"/>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AE678206-0642-9F48-9727-6B519CB285FA}" type="slidenum">
              <a:rPr lang="en-US" smtClean="0"/>
              <a:pPr/>
              <a:t>‹#›</a:t>
            </a:fld>
            <a:endParaRPr lang="en-US" dirty="0"/>
          </a:p>
        </p:txBody>
      </p:sp>
    </p:spTree>
    <p:extLst>
      <p:ext uri="{BB962C8B-B14F-4D97-AF65-F5344CB8AC3E}">
        <p14:creationId xmlns:p14="http://schemas.microsoft.com/office/powerpoint/2010/main" val="31621135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Helvetica" pitchFamily="2" charset="0"/>
          <a:ea typeface="Helvetica" pitchFamily="2" charset="0"/>
          <a:cs typeface="Helvetic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Helvetica" pitchFamily="2" charset="0"/>
          <a:ea typeface="Helvetica" pitchFamily="2" charset="0"/>
          <a:cs typeface="Helvetica"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Helvetica" pitchFamily="2" charset="0"/>
          <a:ea typeface="Helvetica" pitchFamily="2" charset="0"/>
          <a:cs typeface="Helvetica"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Helvetica" pitchFamily="2" charset="0"/>
          <a:ea typeface="Helvetica" pitchFamily="2" charset="0"/>
          <a:cs typeface="Helvetica"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Helvetica" pitchFamily="2" charset="0"/>
          <a:ea typeface="Helvetica" pitchFamily="2" charset="0"/>
          <a:cs typeface="Helvetica"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Helvetica" pitchFamily="2" charset="0"/>
          <a:ea typeface="Helvetica" pitchFamily="2" charset="0"/>
          <a:cs typeface="Helvetica"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737D07C5-B12F-9C43-B87E-6D1F036EC67C}"/>
              </a:ext>
            </a:extLst>
          </p:cNvPr>
          <p:cNvGraphicFramePr>
            <a:graphicFrameLocks noChangeAspect="1"/>
          </p:cNvGraphicFramePr>
          <p:nvPr userDrawn="1">
            <p:custDataLst>
              <p:tags r:id="rId11"/>
            </p:custDataLst>
            <p:extLst>
              <p:ext uri="{D42A27DB-BD31-4B8C-83A1-F6EECF244321}">
                <p14:modId xmlns:p14="http://schemas.microsoft.com/office/powerpoint/2010/main" val="2381790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3" imgW="7772400" imgH="10058400" progId="TCLayout.ActiveDocument.1">
                  <p:embed/>
                </p:oleObj>
              </mc:Choice>
              <mc:Fallback>
                <p:oleObj name="think-cell Slide" r:id="rId13" imgW="7772400" imgH="10058400" progId="TCLayout.ActiveDocument.1">
                  <p:embed/>
                  <p:pic>
                    <p:nvPicPr>
                      <p:cNvPr id="0" name=""/>
                      <p:cNvPicPr/>
                      <p:nvPr/>
                    </p:nvPicPr>
                    <p:blipFill>
                      <a:blip r:embed="rId14"/>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4"/>
            <a:ext cx="11430000" cy="45963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81183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3/15/24</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811839"/>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81183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spTree>
    <p:extLst>
      <p:ext uri="{BB962C8B-B14F-4D97-AF65-F5344CB8AC3E}">
        <p14:creationId xmlns:p14="http://schemas.microsoft.com/office/powerpoint/2010/main" val="28935636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3600" b="1" i="0" kern="1200" baseline="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D84C5A7C-DF43-7D42-9C50-A80D71735AD3}"/>
              </a:ext>
            </a:extLst>
          </p:cNvPr>
          <p:cNvGraphicFramePr>
            <a:graphicFrameLocks noChangeAspect="1"/>
          </p:cNvGraphicFramePr>
          <p:nvPr userDrawn="1">
            <p:custDataLst>
              <p:tags r:id="rId12"/>
            </p:custDataLst>
            <p:extLst>
              <p:ext uri="{D42A27DB-BD31-4B8C-83A1-F6EECF244321}">
                <p14:modId xmlns:p14="http://schemas.microsoft.com/office/powerpoint/2010/main" val="36279688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4" imgW="7772400" imgH="10058400" progId="TCLayout.ActiveDocument.1">
                  <p:embed/>
                </p:oleObj>
              </mc:Choice>
              <mc:Fallback>
                <p:oleObj name="think-cell Slide" r:id="rId14" imgW="7772400" imgH="10058400" progId="TCLayout.ActiveDocument.1">
                  <p:embed/>
                  <p:pic>
                    <p:nvPicPr>
                      <p:cNvPr id="0" name=""/>
                      <p:cNvPicPr/>
                      <p:nvPr/>
                    </p:nvPicPr>
                    <p:blipFill>
                      <a:blip r:embed="rId15"/>
                      <a:stretch>
                        <a:fillRect/>
                      </a:stretch>
                    </p:blipFill>
                    <p:spPr>
                      <a:xfrm>
                        <a:off x="1588" y="1588"/>
                        <a:ext cx="1227"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4"/>
            <a:ext cx="11430000" cy="459635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811839"/>
            <a:ext cx="2743200" cy="365125"/>
          </a:xfrm>
          <a:prstGeom prst="rect">
            <a:avLst/>
          </a:prstGeom>
        </p:spPr>
        <p:txBody>
          <a:bodyPr vert="horz" lIns="91440" tIns="45720" rIns="91440" bIns="45720" rtlCol="0" anchor="ctr"/>
          <a:lstStyle>
            <a:lvl1pPr algn="l">
              <a:defRPr sz="1200">
                <a:solidFill>
                  <a:schemeClr val="tx1">
                    <a:tint val="75000"/>
                  </a:schemeClr>
                </a:solidFill>
                <a:latin typeface="Helvetica" pitchFamily="2" charset="0"/>
              </a:defRPr>
            </a:lvl1pPr>
          </a:lstStyle>
          <a:p>
            <a:fld id="{016554A5-B4DD-7045-B047-B7DA6D1E70A4}" type="datetimeFigureOut">
              <a:rPr lang="en-US" smtClean="0"/>
              <a:pPr/>
              <a:t>3/15/24</a:t>
            </a:fld>
            <a:endParaRPr lang="en-US" dirty="0"/>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811839"/>
            <a:ext cx="5941647" cy="365125"/>
          </a:xfrm>
          <a:prstGeom prst="rect">
            <a:avLst/>
          </a:prstGeom>
        </p:spPr>
        <p:txBody>
          <a:bodyPr vert="horz" lIns="91440" tIns="45720" rIns="91440" bIns="45720" rtlCol="0" anchor="ctr"/>
          <a:lstStyle>
            <a:lvl1pPr algn="ctr">
              <a:defRPr sz="1200">
                <a:solidFill>
                  <a:schemeClr val="tx1">
                    <a:tint val="75000"/>
                  </a:schemeClr>
                </a:solidFill>
                <a:latin typeface="Helvetica" pitchFamily="2" charset="0"/>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234055" y="6559781"/>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itchFamily="2" charset="0"/>
              </a:defRPr>
            </a:lvl1pPr>
          </a:lstStyle>
          <a:p>
            <a:fld id="{AE678206-0642-9F48-9727-6B519CB285FA}" type="slidenum">
              <a:rPr lang="en-US" smtClean="0"/>
              <a:pPr/>
              <a:t>‹#›</a:t>
            </a:fld>
            <a:endParaRPr lang="en-US" dirty="0"/>
          </a:p>
        </p:txBody>
      </p:sp>
    </p:spTree>
    <p:extLst>
      <p:ext uri="{BB962C8B-B14F-4D97-AF65-F5344CB8AC3E}">
        <p14:creationId xmlns:p14="http://schemas.microsoft.com/office/powerpoint/2010/main" val="19415426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txStyles>
    <p:titleStyle>
      <a:lvl1pPr algn="l" defTabSz="914400" rtl="0" eaLnBrk="1" latinLnBrk="0" hangingPunct="1">
        <a:lnSpc>
          <a:spcPct val="90000"/>
        </a:lnSpc>
        <a:spcBef>
          <a:spcPct val="0"/>
        </a:spcBef>
        <a:buNone/>
        <a:defRPr sz="3600" b="1" i="0" kern="1200" baseline="0">
          <a:solidFill>
            <a:srgbClr val="A7934B"/>
          </a:solidFill>
          <a:latin typeface="Helvetica" pitchFamily="2" charset="0"/>
          <a:ea typeface="Helvetica" pitchFamily="2" charset="0"/>
          <a:cs typeface="Helvetica"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Helvetica" pitchFamily="2" charset="0"/>
          <a:ea typeface="Helvetica" pitchFamily="2" charset="0"/>
          <a:cs typeface="Helvetica"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Helvetica" pitchFamily="2" charset="0"/>
          <a:ea typeface="Helvetica" pitchFamily="2" charset="0"/>
          <a:cs typeface="Helvetica"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Helvetica" pitchFamily="2" charset="0"/>
          <a:ea typeface="Helvetica" pitchFamily="2" charset="0"/>
          <a:cs typeface="Helvetica"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Helvetica" pitchFamily="2" charset="0"/>
          <a:ea typeface="Helvetica" pitchFamily="2" charset="0"/>
          <a:cs typeface="Helvetica"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Helvetica" pitchFamily="2" charset="0"/>
          <a:ea typeface="Helvetica" pitchFamily="2" charset="0"/>
          <a:cs typeface="Helvetica"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0" y="609600"/>
            <a:ext cx="8128000" cy="8080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657600" y="1524007"/>
            <a:ext cx="8128000" cy="4602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aphicFrame>
        <p:nvGraphicFramePr>
          <p:cNvPr id="4" name="Object 3" hidden="1">
            <a:extLst>
              <a:ext uri="{FF2B5EF4-FFF2-40B4-BE49-F238E27FC236}">
                <a16:creationId xmlns:a16="http://schemas.microsoft.com/office/drawing/2014/main" id="{E96BB52A-40AC-8DCB-464D-15DB532FC2BD}"/>
              </a:ext>
            </a:extLst>
          </p:cNvPr>
          <p:cNvGraphicFramePr>
            <a:graphicFrameLocks noChangeAspect="1"/>
          </p:cNvGraphicFramePr>
          <p:nvPr userDrawn="1">
            <p:custDataLst>
              <p:tags r:id="rId13"/>
            </p:custDataLst>
            <p:extLst>
              <p:ext uri="{D42A27DB-BD31-4B8C-83A1-F6EECF244321}">
                <p14:modId xmlns:p14="http://schemas.microsoft.com/office/powerpoint/2010/main" val="222887616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5" imgW="7772400" imgH="10058400" progId="TCLayout.ActiveDocument.1">
                  <p:embed/>
                </p:oleObj>
              </mc:Choice>
              <mc:Fallback>
                <p:oleObj name="think-cell Slide" r:id="rId15" imgW="7772400" imgH="10058400" progId="TCLayout.ActiveDocument.1">
                  <p:embed/>
                  <p:pic>
                    <p:nvPicPr>
                      <p:cNvPr id="7" name="Object 6" hidden="1">
                        <a:extLst>
                          <a:ext uri="{FF2B5EF4-FFF2-40B4-BE49-F238E27FC236}">
                            <a16:creationId xmlns:a16="http://schemas.microsoft.com/office/drawing/2014/main" id="{A29CD7FD-52B5-8A48-9DB8-06A4E8C0B990}"/>
                          </a:ext>
                        </a:extLst>
                      </p:cNvPr>
                      <p:cNvPicPr/>
                      <p:nvPr/>
                    </p:nvPicPr>
                    <p:blipFill>
                      <a:blip r:embed="rId16"/>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6626948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457189" rtl="0" eaLnBrk="1" latinLnBrk="0" hangingPunct="1">
        <a:spcBef>
          <a:spcPct val="0"/>
        </a:spcBef>
        <a:buNone/>
        <a:defRPr sz="4000" b="0" i="0" kern="1200">
          <a:solidFill>
            <a:srgbClr val="002B5C"/>
          </a:solidFill>
          <a:latin typeface="Georgia"/>
          <a:ea typeface="+mj-ea"/>
          <a:cs typeface="Georgia"/>
        </a:defRPr>
      </a:lvl1pPr>
    </p:titleStyle>
    <p:bodyStyle>
      <a:lvl1pPr marL="342891" indent="-342891" algn="l" defTabSz="457189" rtl="0" eaLnBrk="1" latinLnBrk="0" hangingPunct="1">
        <a:spcBef>
          <a:spcPct val="20000"/>
        </a:spcBef>
        <a:buFont typeface="Arial"/>
        <a:buChar char="•"/>
        <a:defRPr sz="2800" b="0" i="0" kern="1200">
          <a:solidFill>
            <a:srgbClr val="002B5C"/>
          </a:solidFill>
          <a:latin typeface="Arial"/>
          <a:ea typeface="+mn-ea"/>
          <a:cs typeface="Arial"/>
        </a:defRPr>
      </a:lvl1pPr>
      <a:lvl2pPr marL="742932" indent="-285744" algn="l" defTabSz="457189" rtl="0" eaLnBrk="1" latinLnBrk="0" hangingPunct="1">
        <a:spcBef>
          <a:spcPct val="20000"/>
        </a:spcBef>
        <a:buFont typeface="Arial"/>
        <a:buChar char="–"/>
        <a:defRPr sz="2400" b="0" i="0" kern="1200">
          <a:solidFill>
            <a:srgbClr val="002B5C"/>
          </a:solidFill>
          <a:latin typeface="Georgia"/>
          <a:ea typeface="+mn-ea"/>
          <a:cs typeface="Georgia"/>
        </a:defRPr>
      </a:lvl2pPr>
      <a:lvl3pPr marL="1142971" indent="-228594" algn="l" defTabSz="457189" rtl="0" eaLnBrk="1" latinLnBrk="0" hangingPunct="1">
        <a:spcBef>
          <a:spcPct val="20000"/>
        </a:spcBef>
        <a:buFont typeface="Arial"/>
        <a:buChar char="•"/>
        <a:defRPr sz="1800" b="0" i="0" kern="1200">
          <a:solidFill>
            <a:srgbClr val="002B5C"/>
          </a:solidFill>
          <a:latin typeface="Arial"/>
          <a:ea typeface="+mn-ea"/>
          <a:cs typeface="Arial"/>
        </a:defRPr>
      </a:lvl3pPr>
      <a:lvl4pPr marL="1600160" indent="-228594" algn="l" defTabSz="457189" rtl="0" eaLnBrk="1" latinLnBrk="0" hangingPunct="1">
        <a:spcBef>
          <a:spcPct val="20000"/>
        </a:spcBef>
        <a:buFont typeface="Arial"/>
        <a:buChar char="–"/>
        <a:defRPr sz="1400" b="0" i="0" kern="1200">
          <a:solidFill>
            <a:srgbClr val="002B5C"/>
          </a:solidFill>
          <a:latin typeface="Georgia"/>
          <a:ea typeface="+mn-ea"/>
          <a:cs typeface="Georgia"/>
        </a:defRPr>
      </a:lvl4pPr>
      <a:lvl5pPr marL="2057349" indent="-228594" algn="l" defTabSz="457189" rtl="0" eaLnBrk="1" latinLnBrk="0" hangingPunct="1">
        <a:spcBef>
          <a:spcPct val="20000"/>
        </a:spcBef>
        <a:buFont typeface="Arial"/>
        <a:buChar char="»"/>
        <a:defRPr sz="1200" b="0" i="0" kern="1200">
          <a:solidFill>
            <a:srgbClr val="002B5C"/>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66F9-D0B1-944D-8817-2FC5C55EA2D5}"/>
              </a:ext>
            </a:extLst>
          </p:cNvPr>
          <p:cNvSpPr>
            <a:spLocks noGrp="1"/>
          </p:cNvSpPr>
          <p:nvPr>
            <p:ph type="ctrTitle"/>
          </p:nvPr>
        </p:nvSpPr>
        <p:spPr>
          <a:xfrm>
            <a:off x="3587829" y="2108200"/>
            <a:ext cx="8604171" cy="1684868"/>
          </a:xfrm>
        </p:spPr>
        <p:txBody>
          <a:bodyPr>
            <a:normAutofit/>
          </a:bodyPr>
          <a:lstStyle/>
          <a:p>
            <a:r>
              <a:rPr lang="en-US" sz="3800" b="1" dirty="0"/>
              <a:t>How does decarbonization affect water for energy systems?</a:t>
            </a:r>
          </a:p>
        </p:txBody>
      </p:sp>
      <p:sp>
        <p:nvSpPr>
          <p:cNvPr id="3" name="Subtitle 2">
            <a:extLst>
              <a:ext uri="{FF2B5EF4-FFF2-40B4-BE49-F238E27FC236}">
                <a16:creationId xmlns:a16="http://schemas.microsoft.com/office/drawing/2014/main" id="{03B84A5E-8A4C-7C4F-82D3-3BBD3915E286}"/>
              </a:ext>
            </a:extLst>
          </p:cNvPr>
          <p:cNvSpPr>
            <a:spLocks noGrp="1"/>
          </p:cNvSpPr>
          <p:nvPr>
            <p:ph type="subTitle" idx="1"/>
          </p:nvPr>
        </p:nvSpPr>
        <p:spPr>
          <a:xfrm>
            <a:off x="3594539" y="3793068"/>
            <a:ext cx="8321690" cy="1684868"/>
          </a:xfrm>
        </p:spPr>
        <p:txBody>
          <a:bodyPr>
            <a:normAutofit lnSpcReduction="10000"/>
          </a:bodyPr>
          <a:lstStyle/>
          <a:p>
            <a:r>
              <a:rPr lang="en-US" sz="2400" b="1" dirty="0"/>
              <a:t>Emily Grubert</a:t>
            </a:r>
          </a:p>
          <a:p>
            <a:r>
              <a:rPr lang="en-US" sz="2400" dirty="0"/>
              <a:t>Associate Professor, Keough School of Global Affairs</a:t>
            </a:r>
          </a:p>
          <a:p>
            <a:r>
              <a:rPr lang="en-US" sz="2400" dirty="0"/>
              <a:t>University of Notre Dame</a:t>
            </a:r>
          </a:p>
          <a:p>
            <a:r>
              <a:rPr lang="en-US" sz="2400" dirty="0"/>
              <a:t>16 March 2024, Alabama Water Rally 2024</a:t>
            </a:r>
          </a:p>
        </p:txBody>
      </p:sp>
    </p:spTree>
    <p:extLst>
      <p:ext uri="{BB962C8B-B14F-4D97-AF65-F5344CB8AC3E}">
        <p14:creationId xmlns:p14="http://schemas.microsoft.com/office/powerpoint/2010/main" val="4201660862"/>
      </p:ext>
    </p:extLst>
  </p:cSld>
  <p:clrMapOvr>
    <a:masterClrMapping/>
  </p:clrMapOvr>
  <mc:AlternateContent xmlns:mc="http://schemas.openxmlformats.org/markup-compatibility/2006" xmlns:p14="http://schemas.microsoft.com/office/powerpoint/2010/main">
    <mc:Choice Requires="p14">
      <p:transition spd="slow" p14:dur="2000" advTm="29537"/>
    </mc:Choice>
    <mc:Fallback xmlns="">
      <p:transition spd="slow" advTm="2953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7A271A-DB3B-67F2-B126-54FCC01B6BE2}"/>
              </a:ext>
            </a:extLst>
          </p:cNvPr>
          <p:cNvPicPr>
            <a:picLocks noChangeAspect="1"/>
          </p:cNvPicPr>
          <p:nvPr/>
        </p:nvPicPr>
        <p:blipFill>
          <a:blip r:embed="rId2">
            <a:extLst>
              <a:ext uri="{28A0092B-C50C-407E-A947-70E740481C1C}">
                <a14:useLocalDpi xmlns:a14="http://schemas.microsoft.com/office/drawing/2010/main" val="0"/>
              </a:ext>
            </a:extLst>
          </a:blip>
          <a:srcRect l="2075" b="9464"/>
          <a:stretch>
            <a:fillRect/>
          </a:stretch>
        </p:blipFill>
        <p:spPr bwMode="auto">
          <a:xfrm>
            <a:off x="0" y="125486"/>
            <a:ext cx="12172074" cy="6275314"/>
          </a:xfrm>
          <a:prstGeom prst="rect">
            <a:avLst/>
          </a:prstGeom>
          <a:noFill/>
          <a:ln>
            <a:noFill/>
          </a:ln>
        </p:spPr>
      </p:pic>
      <p:sp>
        <p:nvSpPr>
          <p:cNvPr id="3" name="TextBox 2">
            <a:extLst>
              <a:ext uri="{FF2B5EF4-FFF2-40B4-BE49-F238E27FC236}">
                <a16:creationId xmlns:a16="http://schemas.microsoft.com/office/drawing/2014/main" id="{94A01B5D-6D8D-B184-E884-1A051C3DF420}"/>
              </a:ext>
            </a:extLst>
          </p:cNvPr>
          <p:cNvSpPr txBox="1"/>
          <p:nvPr/>
        </p:nvSpPr>
        <p:spPr>
          <a:xfrm>
            <a:off x="567160" y="6400800"/>
            <a:ext cx="1954381"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Siddik</a:t>
            </a:r>
            <a:r>
              <a:rPr lang="en-US" dirty="0">
                <a:latin typeface="Arial" panose="020B0604020202020204" pitchFamily="34" charset="0"/>
                <a:cs typeface="Arial" panose="020B0604020202020204" pitchFamily="34" charset="0"/>
              </a:rPr>
              <a:t> et al. 2023</a:t>
            </a:r>
          </a:p>
        </p:txBody>
      </p:sp>
    </p:spTree>
    <p:extLst>
      <p:ext uri="{BB962C8B-B14F-4D97-AF65-F5344CB8AC3E}">
        <p14:creationId xmlns:p14="http://schemas.microsoft.com/office/powerpoint/2010/main" val="119674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A9838-883D-9AE8-14D0-D50FF88DED72}"/>
              </a:ext>
            </a:extLst>
          </p:cNvPr>
          <p:cNvPicPr>
            <a:picLocks noChangeAspect="1"/>
          </p:cNvPicPr>
          <p:nvPr/>
        </p:nvPicPr>
        <p:blipFill>
          <a:blip r:embed="rId2"/>
          <a:stretch>
            <a:fillRect/>
          </a:stretch>
        </p:blipFill>
        <p:spPr>
          <a:xfrm>
            <a:off x="104172" y="58596"/>
            <a:ext cx="11983656" cy="6740807"/>
          </a:xfrm>
          <a:prstGeom prst="rect">
            <a:avLst/>
          </a:prstGeom>
        </p:spPr>
      </p:pic>
      <p:sp>
        <p:nvSpPr>
          <p:cNvPr id="4" name="TextBox 3">
            <a:extLst>
              <a:ext uri="{FF2B5EF4-FFF2-40B4-BE49-F238E27FC236}">
                <a16:creationId xmlns:a16="http://schemas.microsoft.com/office/drawing/2014/main" id="{66AE1C07-F455-A0F9-30B4-EA9829B75249}"/>
              </a:ext>
            </a:extLst>
          </p:cNvPr>
          <p:cNvSpPr txBox="1"/>
          <p:nvPr/>
        </p:nvSpPr>
        <p:spPr>
          <a:xfrm>
            <a:off x="208344" y="6516547"/>
            <a:ext cx="254428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Grubert, Marshall 2021</a:t>
            </a:r>
          </a:p>
        </p:txBody>
      </p:sp>
      <p:sp>
        <p:nvSpPr>
          <p:cNvPr id="6" name="TextBox 5">
            <a:extLst>
              <a:ext uri="{FF2B5EF4-FFF2-40B4-BE49-F238E27FC236}">
                <a16:creationId xmlns:a16="http://schemas.microsoft.com/office/drawing/2014/main" id="{349C374B-C7ED-E4D3-EB04-9B52BA7610E3}"/>
              </a:ext>
            </a:extLst>
          </p:cNvPr>
          <p:cNvSpPr txBox="1"/>
          <p:nvPr/>
        </p:nvSpPr>
        <p:spPr>
          <a:xfrm>
            <a:off x="208344" y="2548908"/>
            <a:ext cx="1689904" cy="738664"/>
          </a:xfrm>
          <a:prstGeom prst="rect">
            <a:avLst/>
          </a:prstGeom>
          <a:noFill/>
        </p:spPr>
        <p:txBody>
          <a:bodyPr wrap="square" rtlCol="0">
            <a:spAutoFit/>
          </a:bodyPr>
          <a:lstStyle/>
          <a:p>
            <a:r>
              <a:rPr lang="en-US" sz="1400" b="1" i="1" dirty="0">
                <a:latin typeface="Arial" panose="020B0604020202020204" pitchFamily="34" charset="0"/>
                <a:cs typeface="Arial" panose="020B0604020202020204" pitchFamily="34" charset="0"/>
              </a:rPr>
              <a:t>2014 system</a:t>
            </a:r>
            <a:r>
              <a:rPr lang="en-US" sz="1400" i="1" dirty="0">
                <a:latin typeface="Arial" panose="020B0604020202020204" pitchFamily="34" charset="0"/>
                <a:cs typeface="Arial" panose="020B0604020202020204" pitchFamily="34" charset="0"/>
              </a:rPr>
              <a:t> </a:t>
            </a:r>
          </a:p>
          <a:p>
            <a:r>
              <a:rPr lang="en-US" sz="1400" i="1" dirty="0">
                <a:latin typeface="Arial" panose="020B0604020202020204" pitchFamily="34" charset="0"/>
                <a:cs typeface="Arial" panose="020B0604020202020204" pitchFamily="34" charset="0"/>
              </a:rPr>
              <a:t>13 bcm freshwater consumption</a:t>
            </a:r>
          </a:p>
        </p:txBody>
      </p:sp>
    </p:spTree>
    <p:extLst>
      <p:ext uri="{BB962C8B-B14F-4D97-AF65-F5344CB8AC3E}">
        <p14:creationId xmlns:p14="http://schemas.microsoft.com/office/powerpoint/2010/main" val="361735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3E50-316B-0292-5387-7D6CD17DF7ED}"/>
              </a:ext>
            </a:extLst>
          </p:cNvPr>
          <p:cNvSpPr>
            <a:spLocks noGrp="1"/>
          </p:cNvSpPr>
          <p:nvPr>
            <p:ph type="title"/>
          </p:nvPr>
        </p:nvSpPr>
        <p:spPr>
          <a:xfrm>
            <a:off x="1016000" y="3276600"/>
            <a:ext cx="10881710" cy="808038"/>
          </a:xfrm>
        </p:spPr>
        <p:txBody>
          <a:bodyPr>
            <a:normAutofit fontScale="90000"/>
          </a:bodyPr>
          <a:lstStyle/>
          <a:p>
            <a:r>
              <a:rPr lang="en-US" dirty="0"/>
              <a:t>...but new water users (electrolysis, DAC, synfuels, mining, manufacturing) could bring substantial new pressures</a:t>
            </a:r>
          </a:p>
        </p:txBody>
      </p:sp>
    </p:spTree>
    <p:extLst>
      <p:ext uri="{BB962C8B-B14F-4D97-AF65-F5344CB8AC3E}">
        <p14:creationId xmlns:p14="http://schemas.microsoft.com/office/powerpoint/2010/main" val="1237001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FC5E4-8C31-FED0-1461-4CA555FE68F1}"/>
              </a:ext>
            </a:extLst>
          </p:cNvPr>
          <p:cNvPicPr>
            <a:picLocks noChangeAspect="1"/>
          </p:cNvPicPr>
          <p:nvPr/>
        </p:nvPicPr>
        <p:blipFill>
          <a:blip r:embed="rId2"/>
          <a:stretch>
            <a:fillRect/>
          </a:stretch>
        </p:blipFill>
        <p:spPr>
          <a:xfrm>
            <a:off x="0" y="-1"/>
            <a:ext cx="12120774" cy="6377651"/>
          </a:xfrm>
          <a:prstGeom prst="rect">
            <a:avLst/>
          </a:prstGeom>
        </p:spPr>
      </p:pic>
      <p:sp>
        <p:nvSpPr>
          <p:cNvPr id="3" name="TextBox 2">
            <a:extLst>
              <a:ext uri="{FF2B5EF4-FFF2-40B4-BE49-F238E27FC236}">
                <a16:creationId xmlns:a16="http://schemas.microsoft.com/office/drawing/2014/main" id="{59D6C207-A9B4-8D86-67E0-FB13D5E89E8A}"/>
              </a:ext>
            </a:extLst>
          </p:cNvPr>
          <p:cNvSpPr txBox="1"/>
          <p:nvPr/>
        </p:nvSpPr>
        <p:spPr>
          <a:xfrm>
            <a:off x="428263" y="6377651"/>
            <a:ext cx="154401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Grubert 2023</a:t>
            </a:r>
          </a:p>
        </p:txBody>
      </p:sp>
    </p:spTree>
    <p:extLst>
      <p:ext uri="{BB962C8B-B14F-4D97-AF65-F5344CB8AC3E}">
        <p14:creationId xmlns:p14="http://schemas.microsoft.com/office/powerpoint/2010/main" val="313921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9FC5E4-8C31-FED0-1461-4CA555FE68F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318190" y="-1"/>
            <a:ext cx="11484393" cy="6377651"/>
          </a:xfrm>
          <a:prstGeom prst="rect">
            <a:avLst/>
          </a:prstGeom>
        </p:spPr>
      </p:pic>
      <p:sp>
        <p:nvSpPr>
          <p:cNvPr id="3" name="TextBox 2">
            <a:extLst>
              <a:ext uri="{FF2B5EF4-FFF2-40B4-BE49-F238E27FC236}">
                <a16:creationId xmlns:a16="http://schemas.microsoft.com/office/drawing/2014/main" id="{59D6C207-A9B4-8D86-67E0-FB13D5E89E8A}"/>
              </a:ext>
            </a:extLst>
          </p:cNvPr>
          <p:cNvSpPr txBox="1"/>
          <p:nvPr/>
        </p:nvSpPr>
        <p:spPr>
          <a:xfrm>
            <a:off x="428263" y="6377651"/>
            <a:ext cx="154401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Grubert 2023</a:t>
            </a:r>
          </a:p>
        </p:txBody>
      </p:sp>
    </p:spTree>
    <p:extLst>
      <p:ext uri="{BB962C8B-B14F-4D97-AF65-F5344CB8AC3E}">
        <p14:creationId xmlns:p14="http://schemas.microsoft.com/office/powerpoint/2010/main" val="265775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funnel chart&#10;&#10;Description automatically generated">
            <a:extLst>
              <a:ext uri="{FF2B5EF4-FFF2-40B4-BE49-F238E27FC236}">
                <a16:creationId xmlns:a16="http://schemas.microsoft.com/office/drawing/2014/main" id="{3FDEE49C-2B34-C755-3915-4624D76F61D6}"/>
              </a:ext>
            </a:extLst>
          </p:cNvPr>
          <p:cNvPicPr>
            <a:picLocks noChangeAspect="1"/>
          </p:cNvPicPr>
          <p:nvPr/>
        </p:nvPicPr>
        <p:blipFill>
          <a:blip r:embed="rId2"/>
          <a:stretch>
            <a:fillRect/>
          </a:stretch>
        </p:blipFill>
        <p:spPr>
          <a:xfrm>
            <a:off x="288402" y="-1"/>
            <a:ext cx="11903598" cy="6638545"/>
          </a:xfrm>
          <a:prstGeom prst="rect">
            <a:avLst/>
          </a:prstGeom>
        </p:spPr>
      </p:pic>
      <p:sp>
        <p:nvSpPr>
          <p:cNvPr id="4" name="TextBox 3">
            <a:extLst>
              <a:ext uri="{FF2B5EF4-FFF2-40B4-BE49-F238E27FC236}">
                <a16:creationId xmlns:a16="http://schemas.microsoft.com/office/drawing/2014/main" id="{DBE16380-C71C-1B5F-2D77-6970AA3B1812}"/>
              </a:ext>
            </a:extLst>
          </p:cNvPr>
          <p:cNvSpPr txBox="1"/>
          <p:nvPr/>
        </p:nvSpPr>
        <p:spPr>
          <a:xfrm>
            <a:off x="428263" y="6377651"/>
            <a:ext cx="220675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Grubert, Talati 2023</a:t>
            </a:r>
          </a:p>
        </p:txBody>
      </p:sp>
    </p:spTree>
    <p:extLst>
      <p:ext uri="{BB962C8B-B14F-4D97-AF65-F5344CB8AC3E}">
        <p14:creationId xmlns:p14="http://schemas.microsoft.com/office/powerpoint/2010/main" val="2985771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3E50-316B-0292-5387-7D6CD17DF7ED}"/>
              </a:ext>
            </a:extLst>
          </p:cNvPr>
          <p:cNvSpPr>
            <a:spLocks noGrp="1"/>
          </p:cNvSpPr>
          <p:nvPr>
            <p:ph type="title"/>
          </p:nvPr>
        </p:nvSpPr>
        <p:spPr>
          <a:xfrm>
            <a:off x="1016000" y="3276600"/>
            <a:ext cx="10881710" cy="808038"/>
          </a:xfrm>
        </p:spPr>
        <p:txBody>
          <a:bodyPr>
            <a:normAutofit fontScale="90000"/>
          </a:bodyPr>
          <a:lstStyle/>
          <a:p>
            <a:r>
              <a:rPr lang="en-US" dirty="0"/>
              <a:t>Transitioning legacy resources will affect the water system</a:t>
            </a:r>
          </a:p>
        </p:txBody>
      </p:sp>
    </p:spTree>
    <p:extLst>
      <p:ext uri="{BB962C8B-B14F-4D97-AF65-F5344CB8AC3E}">
        <p14:creationId xmlns:p14="http://schemas.microsoft.com/office/powerpoint/2010/main" val="3154986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9E6F88-D60E-1441-B3CB-5FACF7AF27E6}"/>
              </a:ext>
            </a:extLst>
          </p:cNvPr>
          <p:cNvSpPr>
            <a:spLocks noGrp="1"/>
          </p:cNvSpPr>
          <p:nvPr>
            <p:ph type="title"/>
          </p:nvPr>
        </p:nvSpPr>
        <p:spPr/>
        <p:txBody>
          <a:bodyPr>
            <a:normAutofit fontScale="90000"/>
          </a:bodyPr>
          <a:lstStyle/>
          <a:p>
            <a:r>
              <a:rPr lang="en-US" dirty="0"/>
              <a:t>Hydroelectricity (and nuclear) will likely be asked to perform in ways they were not designed for</a:t>
            </a:r>
          </a:p>
        </p:txBody>
      </p:sp>
      <p:pic>
        <p:nvPicPr>
          <p:cNvPr id="7" name="Picture 6">
            <a:extLst>
              <a:ext uri="{FF2B5EF4-FFF2-40B4-BE49-F238E27FC236}">
                <a16:creationId xmlns:a16="http://schemas.microsoft.com/office/drawing/2014/main" id="{15FCFC4A-DEB8-7247-8D2D-C5B006D26C0E}"/>
              </a:ext>
            </a:extLst>
          </p:cNvPr>
          <p:cNvPicPr>
            <a:picLocks noChangeAspect="1"/>
          </p:cNvPicPr>
          <p:nvPr/>
        </p:nvPicPr>
        <p:blipFill rotWithShape="1">
          <a:blip r:embed="rId2"/>
          <a:srcRect r="898"/>
          <a:stretch/>
        </p:blipFill>
        <p:spPr>
          <a:xfrm>
            <a:off x="1016000" y="2030457"/>
            <a:ext cx="9389241" cy="4911626"/>
          </a:xfrm>
          <a:prstGeom prst="rect">
            <a:avLst/>
          </a:prstGeom>
        </p:spPr>
      </p:pic>
      <p:sp>
        <p:nvSpPr>
          <p:cNvPr id="2" name="Rectangle 1">
            <a:extLst>
              <a:ext uri="{FF2B5EF4-FFF2-40B4-BE49-F238E27FC236}">
                <a16:creationId xmlns:a16="http://schemas.microsoft.com/office/drawing/2014/main" id="{7F2562E4-C4ED-F47A-5FAC-A853E2921080}"/>
              </a:ext>
            </a:extLst>
          </p:cNvPr>
          <p:cNvSpPr/>
          <p:nvPr/>
        </p:nvSpPr>
        <p:spPr>
          <a:xfrm>
            <a:off x="1016000" y="5450690"/>
            <a:ext cx="3021494" cy="1491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95% of installed hydro and nuclear capacity is at plants with at least one unit older than 30 years</a:t>
            </a:r>
          </a:p>
        </p:txBody>
      </p:sp>
    </p:spTree>
    <p:extLst>
      <p:ext uri="{BB962C8B-B14F-4D97-AF65-F5344CB8AC3E}">
        <p14:creationId xmlns:p14="http://schemas.microsoft.com/office/powerpoint/2010/main" val="32063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A7DD3F-20DE-1440-B885-DD3F39BF6CE2}"/>
              </a:ext>
            </a:extLst>
          </p:cNvPr>
          <p:cNvSpPr>
            <a:spLocks noGrp="1"/>
          </p:cNvSpPr>
          <p:nvPr>
            <p:ph type="title"/>
          </p:nvPr>
        </p:nvSpPr>
        <p:spPr/>
        <p:txBody>
          <a:bodyPr>
            <a:normAutofit fontScale="90000"/>
          </a:bodyPr>
          <a:lstStyle/>
          <a:p>
            <a:r>
              <a:rPr lang="en-US" dirty="0"/>
              <a:t>Hydropower facilities are usually not just for hydropower</a:t>
            </a:r>
          </a:p>
        </p:txBody>
      </p:sp>
      <p:pic>
        <p:nvPicPr>
          <p:cNvPr id="4" name="Content Placeholder 3">
            <a:extLst>
              <a:ext uri="{FF2B5EF4-FFF2-40B4-BE49-F238E27FC236}">
                <a16:creationId xmlns:a16="http://schemas.microsoft.com/office/drawing/2014/main" id="{6E3D8B28-2340-2D43-8A32-BACC5E90067B}"/>
              </a:ext>
            </a:extLst>
          </p:cNvPr>
          <p:cNvPicPr>
            <a:picLocks noGrp="1"/>
          </p:cNvPicPr>
          <p:nvPr>
            <p:ph idx="1"/>
          </p:nvPr>
        </p:nvPicPr>
        <p:blipFill>
          <a:blip r:embed="rId2"/>
          <a:stretch>
            <a:fillRect/>
          </a:stretch>
        </p:blipFill>
        <p:spPr>
          <a:xfrm>
            <a:off x="1174961" y="1874838"/>
            <a:ext cx="9842077" cy="4595813"/>
          </a:xfrm>
          <a:prstGeom prst="rect">
            <a:avLst/>
          </a:prstGeom>
        </p:spPr>
      </p:pic>
      <p:sp>
        <p:nvSpPr>
          <p:cNvPr id="2" name="TextBox 1">
            <a:extLst>
              <a:ext uri="{FF2B5EF4-FFF2-40B4-BE49-F238E27FC236}">
                <a16:creationId xmlns:a16="http://schemas.microsoft.com/office/drawing/2014/main" id="{80156B53-3D31-A121-ED73-FB311A64F805}"/>
              </a:ext>
            </a:extLst>
          </p:cNvPr>
          <p:cNvSpPr txBox="1"/>
          <p:nvPr/>
        </p:nvSpPr>
        <p:spPr>
          <a:xfrm>
            <a:off x="706056" y="6597570"/>
            <a:ext cx="154401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Grubert 2020</a:t>
            </a:r>
          </a:p>
        </p:txBody>
      </p:sp>
    </p:spTree>
    <p:extLst>
      <p:ext uri="{BB962C8B-B14F-4D97-AF65-F5344CB8AC3E}">
        <p14:creationId xmlns:p14="http://schemas.microsoft.com/office/powerpoint/2010/main" val="3836595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eekdayFlows.mov">
            <a:hlinkClick r:id="" action="ppaction://media"/>
            <a:extLst>
              <a:ext uri="{FF2B5EF4-FFF2-40B4-BE49-F238E27FC236}">
                <a16:creationId xmlns:a16="http://schemas.microsoft.com/office/drawing/2014/main" id="{0F16AD5F-CB49-A140-8A1D-EFF9CB633B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120" y="208935"/>
            <a:ext cx="12107760" cy="6440129"/>
          </a:xfrm>
          <a:prstGeom prst="rect">
            <a:avLst/>
          </a:prstGeom>
        </p:spPr>
      </p:pic>
    </p:spTree>
    <p:extLst>
      <p:ext uri="{BB962C8B-B14F-4D97-AF65-F5344CB8AC3E}">
        <p14:creationId xmlns:p14="http://schemas.microsoft.com/office/powerpoint/2010/main" val="2661939106"/>
      </p:ext>
    </p:extLst>
  </p:cSld>
  <p:clrMapOvr>
    <a:masterClrMapping/>
  </p:clrMapOvr>
  <mc:AlternateContent xmlns:mc="http://schemas.openxmlformats.org/markup-compatibility/2006" xmlns:p14="http://schemas.microsoft.com/office/powerpoint/2010/main">
    <mc:Choice Requires="p14">
      <p:transition p14:dur="10" advClick="0" advTm="27250"/>
    </mc:Choice>
    <mc:Fallback xmlns="">
      <p:transition advClick="0" advTm="27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3E50-316B-0292-5387-7D6CD17DF7ED}"/>
              </a:ext>
            </a:extLst>
          </p:cNvPr>
          <p:cNvSpPr>
            <a:spLocks noGrp="1"/>
          </p:cNvSpPr>
          <p:nvPr>
            <p:ph type="title"/>
          </p:nvPr>
        </p:nvSpPr>
        <p:spPr>
          <a:xfrm>
            <a:off x="1016000" y="3276600"/>
            <a:ext cx="10881710" cy="808038"/>
          </a:xfrm>
        </p:spPr>
        <p:txBody>
          <a:bodyPr>
            <a:normAutofit fontScale="90000"/>
          </a:bodyPr>
          <a:lstStyle/>
          <a:p>
            <a:r>
              <a:rPr lang="en-US" dirty="0"/>
              <a:t>The energy system is one of the US’ largest water users</a:t>
            </a:r>
          </a:p>
        </p:txBody>
      </p:sp>
    </p:spTree>
    <p:extLst>
      <p:ext uri="{BB962C8B-B14F-4D97-AF65-F5344CB8AC3E}">
        <p14:creationId xmlns:p14="http://schemas.microsoft.com/office/powerpoint/2010/main" val="2964994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BFFD-8A87-9BA0-BA77-359B935E6CE5}"/>
              </a:ext>
            </a:extLst>
          </p:cNvPr>
          <p:cNvSpPr>
            <a:spLocks noGrp="1"/>
          </p:cNvSpPr>
          <p:nvPr>
            <p:ph type="title"/>
          </p:nvPr>
        </p:nvSpPr>
        <p:spPr>
          <a:xfrm>
            <a:off x="1015999" y="1066800"/>
            <a:ext cx="10616557" cy="808038"/>
          </a:xfrm>
        </p:spPr>
        <p:txBody>
          <a:bodyPr>
            <a:normAutofit fontScale="90000"/>
          </a:bodyPr>
          <a:lstStyle/>
          <a:p>
            <a:r>
              <a:rPr lang="en-US" dirty="0"/>
              <a:t>Hydropower is constrained, but somewhat flexible: but with safety and ecological implications</a:t>
            </a:r>
          </a:p>
        </p:txBody>
      </p:sp>
      <p:sp>
        <p:nvSpPr>
          <p:cNvPr id="4" name="TextBox 3">
            <a:extLst>
              <a:ext uri="{FF2B5EF4-FFF2-40B4-BE49-F238E27FC236}">
                <a16:creationId xmlns:a16="http://schemas.microsoft.com/office/drawing/2014/main" id="{9850E064-99C9-9A44-A381-DE30C50B3965}"/>
              </a:ext>
            </a:extLst>
          </p:cNvPr>
          <p:cNvSpPr txBox="1"/>
          <p:nvPr/>
        </p:nvSpPr>
        <p:spPr>
          <a:xfrm>
            <a:off x="1016000" y="6488668"/>
            <a:ext cx="292900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Marshall and Grubert 2022</a:t>
            </a:r>
          </a:p>
        </p:txBody>
      </p:sp>
      <p:pic>
        <p:nvPicPr>
          <p:cNvPr id="5" name="Picture 4" descr="Chart, line chart&#10;&#10;Description automatically generated">
            <a:extLst>
              <a:ext uri="{FF2B5EF4-FFF2-40B4-BE49-F238E27FC236}">
                <a16:creationId xmlns:a16="http://schemas.microsoft.com/office/drawing/2014/main" id="{F6EEC351-85DF-2F4F-211D-9C16DC03BC04}"/>
              </a:ext>
            </a:extLst>
          </p:cNvPr>
          <p:cNvPicPr>
            <a:picLocks noChangeAspect="1"/>
          </p:cNvPicPr>
          <p:nvPr/>
        </p:nvPicPr>
        <p:blipFill>
          <a:blip r:embed="rId2"/>
          <a:stretch>
            <a:fillRect/>
          </a:stretch>
        </p:blipFill>
        <p:spPr>
          <a:xfrm>
            <a:off x="739063" y="2417379"/>
            <a:ext cx="5993567" cy="3693952"/>
          </a:xfrm>
          <a:prstGeom prst="rect">
            <a:avLst/>
          </a:prstGeom>
        </p:spPr>
      </p:pic>
      <p:pic>
        <p:nvPicPr>
          <p:cNvPr id="6" name="Picture 5" descr="Chart, line chart&#10;&#10;Description automatically generated">
            <a:extLst>
              <a:ext uri="{FF2B5EF4-FFF2-40B4-BE49-F238E27FC236}">
                <a16:creationId xmlns:a16="http://schemas.microsoft.com/office/drawing/2014/main" id="{49DBED4D-327C-0BCD-3E54-26F59600CA75}"/>
              </a:ext>
            </a:extLst>
          </p:cNvPr>
          <p:cNvPicPr>
            <a:picLocks noChangeAspect="1"/>
          </p:cNvPicPr>
          <p:nvPr/>
        </p:nvPicPr>
        <p:blipFill>
          <a:blip r:embed="rId3"/>
          <a:stretch>
            <a:fillRect/>
          </a:stretch>
        </p:blipFill>
        <p:spPr>
          <a:xfrm>
            <a:off x="7177405" y="2170146"/>
            <a:ext cx="5014595" cy="4324350"/>
          </a:xfrm>
          <a:prstGeom prst="rect">
            <a:avLst/>
          </a:prstGeom>
        </p:spPr>
      </p:pic>
    </p:spTree>
    <p:extLst>
      <p:ext uri="{BB962C8B-B14F-4D97-AF65-F5344CB8AC3E}">
        <p14:creationId xmlns:p14="http://schemas.microsoft.com/office/powerpoint/2010/main" val="1348198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age8image66461408">
            <a:extLst>
              <a:ext uri="{FF2B5EF4-FFF2-40B4-BE49-F238E27FC236}">
                <a16:creationId xmlns:a16="http://schemas.microsoft.com/office/drawing/2014/main" id="{003637F0-FCB8-4FD8-B3A0-174767CB6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566" y="2176041"/>
            <a:ext cx="7796867" cy="45623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DBA1A3-A8C3-52E6-056C-2B80526D7DE6}"/>
              </a:ext>
            </a:extLst>
          </p:cNvPr>
          <p:cNvSpPr>
            <a:spLocks noGrp="1"/>
          </p:cNvSpPr>
          <p:nvPr>
            <p:ph type="title"/>
          </p:nvPr>
        </p:nvSpPr>
        <p:spPr/>
        <p:txBody>
          <a:bodyPr>
            <a:normAutofit fontScale="90000"/>
          </a:bodyPr>
          <a:lstStyle/>
          <a:p>
            <a:r>
              <a:rPr lang="en-US" dirty="0"/>
              <a:t>CCS significantly increases water requirements</a:t>
            </a:r>
          </a:p>
        </p:txBody>
      </p:sp>
      <p:sp>
        <p:nvSpPr>
          <p:cNvPr id="4" name="TextBox 3">
            <a:extLst>
              <a:ext uri="{FF2B5EF4-FFF2-40B4-BE49-F238E27FC236}">
                <a16:creationId xmlns:a16="http://schemas.microsoft.com/office/drawing/2014/main" id="{DA14DD65-E2F7-5440-8006-7A4F37DC353D}"/>
              </a:ext>
            </a:extLst>
          </p:cNvPr>
          <p:cNvSpPr txBox="1"/>
          <p:nvPr/>
        </p:nvSpPr>
        <p:spPr>
          <a:xfrm>
            <a:off x="914400" y="6488668"/>
            <a:ext cx="210826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Grubert et al. 2012</a:t>
            </a:r>
          </a:p>
        </p:txBody>
      </p:sp>
    </p:spTree>
    <p:extLst>
      <p:ext uri="{BB962C8B-B14F-4D97-AF65-F5344CB8AC3E}">
        <p14:creationId xmlns:p14="http://schemas.microsoft.com/office/powerpoint/2010/main" val="1065330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90564" cy="2189232"/>
          </a:xfrm>
        </p:spPr>
        <p:txBody>
          <a:bodyPr>
            <a:noAutofit/>
          </a:bodyPr>
          <a:lstStyle/>
          <a:p>
            <a:r>
              <a:rPr lang="en-US" dirty="0"/>
              <a:t>Decarbonization will have substantial impacts on the water system, with the potential to reduce or increase dependence</a:t>
            </a:r>
          </a:p>
        </p:txBody>
      </p:sp>
      <p:sp>
        <p:nvSpPr>
          <p:cNvPr id="4" name="Slide Number Placeholder 3"/>
          <p:cNvSpPr>
            <a:spLocks noGrp="1"/>
          </p:cNvSpPr>
          <p:nvPr>
            <p:ph type="sldNum" sz="quarter" idx="4294967295"/>
          </p:nvPr>
        </p:nvSpPr>
        <p:spPr>
          <a:xfrm>
            <a:off x="94488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7672A-5C25-7A4C-959B-1919A6EBDD48}"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TextBox 4"/>
          <p:cNvSpPr txBox="1"/>
          <p:nvPr/>
        </p:nvSpPr>
        <p:spPr>
          <a:xfrm>
            <a:off x="948776" y="6383996"/>
            <a:ext cx="12378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charset="0"/>
                <a:ea typeface="Arial" charset="0"/>
                <a:cs typeface="Arial" charset="0"/>
              </a:rPr>
              <a:t>Photo: </a:t>
            </a:r>
            <a:r>
              <a:rPr kumimoji="0" lang="en-US" sz="1200" b="0" i="0" u="none" strike="noStrike" kern="1200" cap="none" spc="0" normalizeH="0" baseline="0" noProof="0" dirty="0">
                <a:ln>
                  <a:noFill/>
                </a:ln>
                <a:solidFill>
                  <a:prstClr val="white"/>
                </a:solidFill>
                <a:effectLst/>
                <a:uLnTx/>
                <a:uFillTx/>
                <a:latin typeface="Arial" charset="0"/>
                <a:ea typeface="Arial" charset="0"/>
                <a:cs typeface="Arial" charset="0"/>
              </a:rPr>
              <a:t>Grubert</a:t>
            </a:r>
            <a:endParaRPr kumimoji="0" lang="en-US" sz="1200" b="0" i="1" u="none" strike="noStrike" kern="1200" cap="none" spc="0" normalizeH="0" baseline="0" noProof="0" dirty="0">
              <a:ln>
                <a:noFill/>
              </a:ln>
              <a:solidFill>
                <a:prstClr val="white"/>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4274CFE3-4F11-0545-92B5-746A78C1A98F}"/>
              </a:ext>
            </a:extLst>
          </p:cNvPr>
          <p:cNvSpPr txBox="1"/>
          <p:nvPr/>
        </p:nvSpPr>
        <p:spPr>
          <a:xfrm>
            <a:off x="948776" y="3608812"/>
            <a:ext cx="10633624"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a:ea typeface="+mn-ea"/>
                <a:cs typeface="+mn-cs"/>
              </a:rPr>
              <a:t>Emily Grubert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Associate Professor, Sustainable Energy Policy</a:t>
            </a:r>
            <a:endParaRPr lang="en-US" b="1" dirty="0">
              <a:solidFill>
                <a:prstClr val="white"/>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Civil &amp; Environmental Engineering &amp; Earth Sciences (concurrent)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University of Notre Dame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egrubert@nd.edu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Arial" panose="020B0604020202020204"/>
              </a:rPr>
              <a:t>574.631.5911</a:t>
            </a: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en-US" sz="1800" b="1" i="0" u="none" strike="noStrike" kern="1200" cap="none" spc="0" normalizeH="0" baseline="0" noProof="0" dirty="0" err="1">
                <a:ln>
                  <a:noFill/>
                </a:ln>
                <a:solidFill>
                  <a:prstClr val="white"/>
                </a:solidFill>
                <a:effectLst/>
                <a:uLnTx/>
                <a:uFillTx/>
                <a:latin typeface="Arial" panose="020B0604020202020204"/>
                <a:ea typeface="+mn-ea"/>
                <a:cs typeface="+mn-cs"/>
              </a:rPr>
              <a:t>gruberte.bsky.social</a:t>
            </a:r>
            <a:endParaRPr kumimoji="0" lang="en-US" sz="1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55053180"/>
      </p:ext>
    </p:extLst>
  </p:cSld>
  <p:clrMapOvr>
    <a:masterClrMapping/>
  </p:clrMapOvr>
  <mc:AlternateContent xmlns:mc="http://schemas.openxmlformats.org/markup-compatibility/2006" xmlns:p14="http://schemas.microsoft.com/office/powerpoint/2010/main">
    <mc:Choice Requires="p14">
      <p:transition spd="slow" p14:dur="2000" advTm="17263"/>
    </mc:Choice>
    <mc:Fallback xmlns="">
      <p:transition spd="slow" advTm="1726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C97F095-46AB-C266-2862-6521FB771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28" y="41569"/>
            <a:ext cx="11587544" cy="669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id="{E7FFCA00-FF2E-70C2-43C9-C5121DB0CED3}"/>
              </a:ext>
            </a:extLst>
          </p:cNvPr>
          <p:cNvSpPr txBox="1"/>
          <p:nvPr/>
        </p:nvSpPr>
        <p:spPr>
          <a:xfrm>
            <a:off x="567159" y="6447099"/>
            <a:ext cx="253146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Grubert, Sanders 2018</a:t>
            </a:r>
          </a:p>
        </p:txBody>
      </p:sp>
    </p:spTree>
    <p:extLst>
      <p:ext uri="{BB962C8B-B14F-4D97-AF65-F5344CB8AC3E}">
        <p14:creationId xmlns:p14="http://schemas.microsoft.com/office/powerpoint/2010/main" val="1106846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a:extLst>
              <a:ext uri="{FF2B5EF4-FFF2-40B4-BE49-F238E27FC236}">
                <a16:creationId xmlns:a16="http://schemas.microsoft.com/office/drawing/2014/main" id="{23C6F2BE-166E-4D6F-7482-C5C7E7C61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666"/>
            <a:ext cx="13077280" cy="64470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F807589C-8A5F-DCF6-8AB5-B868E789FBD0}"/>
              </a:ext>
            </a:extLst>
          </p:cNvPr>
          <p:cNvSpPr txBox="1"/>
          <p:nvPr/>
        </p:nvSpPr>
        <p:spPr>
          <a:xfrm>
            <a:off x="567159" y="6447099"/>
            <a:ext cx="253146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Grubert, Sanders 2018</a:t>
            </a:r>
          </a:p>
        </p:txBody>
      </p:sp>
    </p:spTree>
    <p:extLst>
      <p:ext uri="{BB962C8B-B14F-4D97-AF65-F5344CB8AC3E}">
        <p14:creationId xmlns:p14="http://schemas.microsoft.com/office/powerpoint/2010/main" val="86322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3E50-316B-0292-5387-7D6CD17DF7ED}"/>
              </a:ext>
            </a:extLst>
          </p:cNvPr>
          <p:cNvSpPr>
            <a:spLocks noGrp="1"/>
          </p:cNvSpPr>
          <p:nvPr>
            <p:ph type="title"/>
          </p:nvPr>
        </p:nvSpPr>
        <p:spPr>
          <a:xfrm>
            <a:off x="1016000" y="3276600"/>
            <a:ext cx="10881710" cy="808038"/>
          </a:xfrm>
        </p:spPr>
        <p:txBody>
          <a:bodyPr>
            <a:normAutofit fontScale="90000"/>
          </a:bodyPr>
          <a:lstStyle/>
          <a:p>
            <a:r>
              <a:rPr lang="en-US" dirty="0"/>
              <a:t>Reaching (net) zero greenhouse gas emissions requires closing or dramatically remaking about 80% of the world’s energy system</a:t>
            </a:r>
          </a:p>
        </p:txBody>
      </p:sp>
    </p:spTree>
    <p:extLst>
      <p:ext uri="{BB962C8B-B14F-4D97-AF65-F5344CB8AC3E}">
        <p14:creationId xmlns:p14="http://schemas.microsoft.com/office/powerpoint/2010/main" val="2212711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4E2122-D274-254D-9438-6D24E69AD0D6}"/>
              </a:ext>
            </a:extLst>
          </p:cNvPr>
          <p:cNvSpPr>
            <a:spLocks noGrp="1"/>
          </p:cNvSpPr>
          <p:nvPr>
            <p:ph type="title" idx="4294967295"/>
          </p:nvPr>
        </p:nvSpPr>
        <p:spPr>
          <a:xfrm>
            <a:off x="0" y="3276600"/>
            <a:ext cx="7924800" cy="808038"/>
          </a:xfrm>
        </p:spPr>
        <p:txBody>
          <a:bodyPr>
            <a:normAutofit fontScale="90000"/>
          </a:bodyPr>
          <a:lstStyle/>
          <a:p>
            <a:r>
              <a:rPr lang="en-US" dirty="0"/>
              <a:t>Emilygrubert.org/energy-transition</a:t>
            </a:r>
          </a:p>
        </p:txBody>
      </p:sp>
      <p:pic>
        <p:nvPicPr>
          <p:cNvPr id="5" name="Picture 4">
            <a:extLst>
              <a:ext uri="{FF2B5EF4-FFF2-40B4-BE49-F238E27FC236}">
                <a16:creationId xmlns:a16="http://schemas.microsoft.com/office/drawing/2014/main" id="{FF17CCB7-FA20-774E-B178-258B07F0F526}"/>
              </a:ext>
            </a:extLst>
          </p:cNvPr>
          <p:cNvPicPr>
            <a:picLocks noChangeAspect="1"/>
          </p:cNvPicPr>
          <p:nvPr/>
        </p:nvPicPr>
        <p:blipFill>
          <a:blip r:embed="rId2"/>
          <a:stretch>
            <a:fillRect/>
          </a:stretch>
        </p:blipFill>
        <p:spPr>
          <a:xfrm>
            <a:off x="0" y="182833"/>
            <a:ext cx="12192000" cy="6492334"/>
          </a:xfrm>
          <a:prstGeom prst="rect">
            <a:avLst/>
          </a:prstGeom>
        </p:spPr>
      </p:pic>
      <p:sp>
        <p:nvSpPr>
          <p:cNvPr id="6" name="TextBox 5">
            <a:extLst>
              <a:ext uri="{FF2B5EF4-FFF2-40B4-BE49-F238E27FC236}">
                <a16:creationId xmlns:a16="http://schemas.microsoft.com/office/drawing/2014/main" id="{2C19D990-7ECE-4047-BA0A-A80E674AE751}"/>
              </a:ext>
            </a:extLst>
          </p:cNvPr>
          <p:cNvSpPr txBox="1"/>
          <p:nvPr/>
        </p:nvSpPr>
        <p:spPr>
          <a:xfrm>
            <a:off x="381000" y="6472612"/>
            <a:ext cx="5339923" cy="369332"/>
          </a:xfrm>
          <a:prstGeom prst="rect">
            <a:avLst/>
          </a:prstGeom>
          <a:noFill/>
        </p:spPr>
        <p:txBody>
          <a:bodyPr wrap="none" rtlCol="0">
            <a:spAutoFit/>
          </a:bodyPr>
          <a:lstStyle/>
          <a:p>
            <a:r>
              <a:rPr lang="en-US" dirty="0"/>
              <a:t>Interactive map: emilygrubert.org/energy-transition</a:t>
            </a:r>
          </a:p>
        </p:txBody>
      </p:sp>
    </p:spTree>
    <p:extLst>
      <p:ext uri="{BB962C8B-B14F-4D97-AF65-F5344CB8AC3E}">
        <p14:creationId xmlns:p14="http://schemas.microsoft.com/office/powerpoint/2010/main" val="3086914499"/>
      </p:ext>
    </p:extLst>
  </p:cSld>
  <p:clrMapOvr>
    <a:masterClrMapping/>
  </p:clrMapOvr>
  <mc:AlternateContent xmlns:mc="http://schemas.openxmlformats.org/markup-compatibility/2006" xmlns:p14="http://schemas.microsoft.com/office/powerpoint/2010/main">
    <mc:Choice Requires="p14">
      <p:transition spd="slow" p14:dur="2000" advTm="43896"/>
    </mc:Choice>
    <mc:Fallback xmlns="">
      <p:transition spd="slow" advTm="4389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211123-Atlanta-Traffic on the Connector just South of Downtown ahead of Thanksgiving on Tuesday, Nov. 23, 2021. Ben Gray for the Atlanta Journal-Constitution">
            <a:extLst>
              <a:ext uri="{FF2B5EF4-FFF2-40B4-BE49-F238E27FC236}">
                <a16:creationId xmlns:a16="http://schemas.microsoft.com/office/drawing/2014/main" id="{9E98B26A-FD01-1AAD-E993-4F95BA7D20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8" y="0"/>
            <a:ext cx="1218867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66FF0DC-AED0-B8BB-B6FD-ACBFDBA3E9C1}"/>
              </a:ext>
            </a:extLst>
          </p:cNvPr>
          <p:cNvSpPr txBox="1"/>
          <p:nvPr/>
        </p:nvSpPr>
        <p:spPr>
          <a:xfrm>
            <a:off x="190500" y="6324600"/>
            <a:ext cx="34804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Source: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Ben Gray (Atlanta, GA)</a:t>
            </a:r>
          </a:p>
        </p:txBody>
      </p:sp>
    </p:spTree>
    <p:extLst>
      <p:ext uri="{BB962C8B-B14F-4D97-AF65-F5344CB8AC3E}">
        <p14:creationId xmlns:p14="http://schemas.microsoft.com/office/powerpoint/2010/main" val="687418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Description automatically generated">
            <a:extLst>
              <a:ext uri="{FF2B5EF4-FFF2-40B4-BE49-F238E27FC236}">
                <a16:creationId xmlns:a16="http://schemas.microsoft.com/office/drawing/2014/main" id="{70A811E2-65DB-B60D-D499-18EDA9956181}"/>
              </a:ext>
            </a:extLst>
          </p:cNvPr>
          <p:cNvPicPr>
            <a:picLocks noChangeAspect="1"/>
          </p:cNvPicPr>
          <p:nvPr/>
        </p:nvPicPr>
        <p:blipFill>
          <a:blip r:embed="rId3"/>
          <a:stretch>
            <a:fillRect/>
          </a:stretch>
        </p:blipFill>
        <p:spPr>
          <a:xfrm>
            <a:off x="300688" y="-1"/>
            <a:ext cx="11590624" cy="6858001"/>
          </a:xfrm>
          <a:prstGeom prst="rect">
            <a:avLst/>
          </a:prstGeom>
        </p:spPr>
      </p:pic>
      <p:sp>
        <p:nvSpPr>
          <p:cNvPr id="4" name="TextBox 3">
            <a:extLst>
              <a:ext uri="{FF2B5EF4-FFF2-40B4-BE49-F238E27FC236}">
                <a16:creationId xmlns:a16="http://schemas.microsoft.com/office/drawing/2014/main" id="{DBC605BA-2D16-27D9-9470-0FD7982D8B65}"/>
              </a:ext>
            </a:extLst>
          </p:cNvPr>
          <p:cNvSpPr txBox="1"/>
          <p:nvPr/>
        </p:nvSpPr>
        <p:spPr>
          <a:xfrm>
            <a:off x="56712" y="6396335"/>
            <a:ext cx="11932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Arial" charset="0"/>
                <a:cs typeface="Arial" charset="0"/>
              </a:rPr>
              <a:t>Source: </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Muyskens, Osaka, and Ahmed, 2023. U.S. home heating is fractured in surprising ways: Look up your neighborhood. </a:t>
            </a:r>
            <a:r>
              <a:rPr kumimoji="0" lang="en-US" sz="1200" b="0" i="1" u="none" strike="noStrike" kern="1200" cap="none" spc="0" normalizeH="0" baseline="0" noProof="0" dirty="0">
                <a:ln>
                  <a:noFill/>
                </a:ln>
                <a:solidFill>
                  <a:prstClr val="black"/>
                </a:solidFill>
                <a:effectLst/>
                <a:uLnTx/>
                <a:uFillTx/>
                <a:latin typeface="Arial" charset="0"/>
                <a:ea typeface="Arial" charset="0"/>
                <a:cs typeface="Arial" charset="0"/>
              </a:rPr>
              <a:t>The Washington Post</a:t>
            </a:r>
            <a:r>
              <a:rPr kumimoji="0" lang="en-US" sz="1200" b="0" i="0" u="none" strike="noStrike" kern="1200" cap="none" spc="0" normalizeH="0" baseline="0" noProof="0" dirty="0">
                <a:ln>
                  <a:noFill/>
                </a:ln>
                <a:solidFill>
                  <a:prstClr val="black"/>
                </a:solidFill>
                <a:effectLst/>
                <a:uLnTx/>
                <a:uFillTx/>
                <a:latin typeface="Arial" charset="0"/>
                <a:ea typeface="Arial" charset="0"/>
                <a:cs typeface="Arial" charset="0"/>
              </a:rPr>
              <a:t>. https://www.washingtonpost.com/climate-environment/interactive/2023/home-electrification-heat-pumps-gas-furnace/?itid=sf_climate_climate-lab_article_list</a:t>
            </a:r>
          </a:p>
        </p:txBody>
      </p:sp>
    </p:spTree>
    <p:extLst>
      <p:ext uri="{BB962C8B-B14F-4D97-AF65-F5344CB8AC3E}">
        <p14:creationId xmlns:p14="http://schemas.microsoft.com/office/powerpoint/2010/main" val="2108055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03E50-316B-0292-5387-7D6CD17DF7ED}"/>
              </a:ext>
            </a:extLst>
          </p:cNvPr>
          <p:cNvSpPr>
            <a:spLocks noGrp="1"/>
          </p:cNvSpPr>
          <p:nvPr>
            <p:ph type="title"/>
          </p:nvPr>
        </p:nvSpPr>
        <p:spPr>
          <a:xfrm>
            <a:off x="1016000" y="3276600"/>
            <a:ext cx="10881710" cy="808038"/>
          </a:xfrm>
        </p:spPr>
        <p:txBody>
          <a:bodyPr>
            <a:normAutofit fontScale="90000"/>
          </a:bodyPr>
          <a:lstStyle/>
          <a:p>
            <a:r>
              <a:rPr lang="en-US" dirty="0"/>
              <a:t>We expect decarbonization will also mean dewatering...</a:t>
            </a:r>
          </a:p>
        </p:txBody>
      </p:sp>
    </p:spTree>
    <p:extLst>
      <p:ext uri="{BB962C8B-B14F-4D97-AF65-F5344CB8AC3E}">
        <p14:creationId xmlns:p14="http://schemas.microsoft.com/office/powerpoint/2010/main" val="31525127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orgia Tech_Helvetica" id="{8F13D556-238B-1A4C-862F-0FB313BCDB95}" vid="{AC263D13-A92D-1B4F-92AE-0CAD881A9C3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rgia Tech_Helvetica" id="{8F13D556-238B-1A4C-862F-0FB313BCDB95}" vid="{2D39B47F-0A97-BB40-B24E-E5F4CF4AC2CC}"/>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rgia Tech_Helvetica" id="{8F13D556-238B-1A4C-862F-0FB313BCDB95}" vid="{24C39888-96EE-DA43-8CFE-6200FC587DF4}"/>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rgia Tech_Helvetica" id="{8F13D556-238B-1A4C-862F-0FB313BCDB95}" vid="{2D39B47F-0A97-BB40-B24E-E5F4CF4AC2CC}"/>
    </a:ext>
  </a:extLst>
</a:theme>
</file>

<file path=ppt/theme/theme5.xml><?xml version="1.0" encoding="utf-8"?>
<a:theme xmlns:a="http://schemas.openxmlformats.org/drawingml/2006/main" name="Template_5_Arts&amp;Lett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eough_C" id="{6FE80CE6-4B8C-6248-850E-C3DA68F5E5B3}" vid="{2B7EFF55-0216-F443-9097-D20DBEF3AC9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2681</TotalTime>
  <Words>856</Words>
  <Application>Microsoft Macintosh PowerPoint</Application>
  <PresentationFormat>Widescreen</PresentationFormat>
  <Paragraphs>60</Paragraphs>
  <Slides>22</Slides>
  <Notes>5</Notes>
  <HiddenSlides>0</HiddenSlides>
  <MMClips>1</MMClip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22</vt:i4>
      </vt:variant>
    </vt:vector>
  </HeadingPairs>
  <TitlesOfParts>
    <vt:vector size="33" baseType="lpstr">
      <vt:lpstr>Arial</vt:lpstr>
      <vt:lpstr>Calibri</vt:lpstr>
      <vt:lpstr>Georgia</vt:lpstr>
      <vt:lpstr>Helvetica</vt:lpstr>
      <vt:lpstr>Roboto</vt:lpstr>
      <vt:lpstr>GT</vt:lpstr>
      <vt:lpstr>1_Custom Design</vt:lpstr>
      <vt:lpstr>2_Custom Design</vt:lpstr>
      <vt:lpstr>3_Custom Design</vt:lpstr>
      <vt:lpstr>Template_5_Arts&amp;Letters</vt:lpstr>
      <vt:lpstr>think-cell Slide</vt:lpstr>
      <vt:lpstr>How does decarbonization affect water for energy systems?</vt:lpstr>
      <vt:lpstr>The energy system is one of the US’ largest water users</vt:lpstr>
      <vt:lpstr>PowerPoint Presentation</vt:lpstr>
      <vt:lpstr>PowerPoint Presentation</vt:lpstr>
      <vt:lpstr>Reaching (net) zero greenhouse gas emissions requires closing or dramatically remaking about 80% of the world’s energy system</vt:lpstr>
      <vt:lpstr>Emilygrubert.org/energy-transition</vt:lpstr>
      <vt:lpstr>PowerPoint Presentation</vt:lpstr>
      <vt:lpstr>PowerPoint Presentation</vt:lpstr>
      <vt:lpstr>We expect decarbonization will also mean dewatering...</vt:lpstr>
      <vt:lpstr>PowerPoint Presentation</vt:lpstr>
      <vt:lpstr>PowerPoint Presentation</vt:lpstr>
      <vt:lpstr>...but new water users (electrolysis, DAC, synfuels, mining, manufacturing) could bring substantial new pressures</vt:lpstr>
      <vt:lpstr>PowerPoint Presentation</vt:lpstr>
      <vt:lpstr>PowerPoint Presentation</vt:lpstr>
      <vt:lpstr>PowerPoint Presentation</vt:lpstr>
      <vt:lpstr>Transitioning legacy resources will affect the water system</vt:lpstr>
      <vt:lpstr>Hydroelectricity (and nuclear) will likely be asked to perform in ways they were not designed for</vt:lpstr>
      <vt:lpstr>Hydropower facilities are usually not just for hydropower</vt:lpstr>
      <vt:lpstr>PowerPoint Presentation</vt:lpstr>
      <vt:lpstr>Hydropower is constrained, but somewhat flexible: but with safety and ecological implications</vt:lpstr>
      <vt:lpstr>CCS significantly increases water requirements</vt:lpstr>
      <vt:lpstr>Decarbonization will have substantial impacts on the water system, with the potential to reduce or increase dependence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Grubert, Emily</dc:creator>
  <cp:lastModifiedBy>Emily Grubert</cp:lastModifiedBy>
  <cp:revision>259</cp:revision>
  <dcterms:created xsi:type="dcterms:W3CDTF">2019-09-23T23:24:26Z</dcterms:created>
  <dcterms:modified xsi:type="dcterms:W3CDTF">2024-03-15T18:13:40Z</dcterms:modified>
</cp:coreProperties>
</file>